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91" r:id="rId6"/>
    <p:sldId id="264" r:id="rId7"/>
    <p:sldId id="286" r:id="rId8"/>
    <p:sldId id="293" r:id="rId9"/>
    <p:sldId id="292" r:id="rId10"/>
    <p:sldId id="29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88"/>
    <a:srgbClr val="003D50"/>
    <a:srgbClr val="002654"/>
    <a:srgbClr val="009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953AD-261E-4654-B344-9B37316E8D37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DB68C344-C0E6-4AF7-9F21-590C9FDCE7E5}">
      <dgm:prSet/>
      <dgm:spPr/>
      <dgm:t>
        <a:bodyPr/>
        <a:lstStyle/>
        <a:p>
          <a:pPr rtl="0"/>
          <a:r>
            <a:rPr lang="en-GB" dirty="0"/>
            <a:t>Inclusive Teaching approach</a:t>
          </a:r>
        </a:p>
      </dgm:t>
    </dgm:pt>
    <dgm:pt modelId="{D53F6ABB-7459-4E16-85BE-DB9AB4447EFE}" type="parTrans" cxnId="{C091D477-D426-46BC-9268-2E4B3C356A3D}">
      <dgm:prSet/>
      <dgm:spPr/>
      <dgm:t>
        <a:bodyPr/>
        <a:lstStyle/>
        <a:p>
          <a:endParaRPr lang="en-GB"/>
        </a:p>
      </dgm:t>
    </dgm:pt>
    <dgm:pt modelId="{7400A134-60AD-4CFA-9735-80648C305376}" type="sibTrans" cxnId="{C091D477-D426-46BC-9268-2E4B3C356A3D}">
      <dgm:prSet/>
      <dgm:spPr/>
      <dgm:t>
        <a:bodyPr/>
        <a:lstStyle/>
        <a:p>
          <a:endParaRPr lang="en-GB"/>
        </a:p>
      </dgm:t>
    </dgm:pt>
    <dgm:pt modelId="{DC606893-5B9E-4722-BD7B-62EFE22E1209}">
      <dgm:prSet/>
      <dgm:spPr/>
      <dgm:t>
        <a:bodyPr/>
        <a:lstStyle/>
        <a:p>
          <a:pPr rtl="0"/>
          <a:r>
            <a:rPr lang="en-GB" dirty="0"/>
            <a:t>Equipment</a:t>
          </a:r>
        </a:p>
      </dgm:t>
    </dgm:pt>
    <dgm:pt modelId="{54B2310C-E058-4396-AE80-750D13864E1D}" type="parTrans" cxnId="{5E45F693-4200-4876-94B1-3811C1C73EFE}">
      <dgm:prSet/>
      <dgm:spPr/>
      <dgm:t>
        <a:bodyPr/>
        <a:lstStyle/>
        <a:p>
          <a:endParaRPr lang="en-GB"/>
        </a:p>
      </dgm:t>
    </dgm:pt>
    <dgm:pt modelId="{8A7DA586-FB43-4216-B4C9-6F6FDBE94A67}" type="sibTrans" cxnId="{5E45F693-4200-4876-94B1-3811C1C73EFE}">
      <dgm:prSet/>
      <dgm:spPr/>
      <dgm:t>
        <a:bodyPr/>
        <a:lstStyle/>
        <a:p>
          <a:endParaRPr lang="en-GB"/>
        </a:p>
      </dgm:t>
    </dgm:pt>
    <dgm:pt modelId="{064C5F83-EFC1-4594-B49C-5A5BA6C19B22}">
      <dgm:prSet/>
      <dgm:spPr/>
      <dgm:t>
        <a:bodyPr/>
        <a:lstStyle/>
        <a:p>
          <a:pPr rtl="0"/>
          <a:r>
            <a:rPr lang="en-GB" dirty="0"/>
            <a:t>1:1 support</a:t>
          </a:r>
        </a:p>
      </dgm:t>
    </dgm:pt>
    <dgm:pt modelId="{DB95E15E-3C1D-4793-8D65-67C39517EE66}" type="parTrans" cxnId="{836F8DE4-9AF1-42FB-9D4D-58B2ADA0C61B}">
      <dgm:prSet/>
      <dgm:spPr/>
      <dgm:t>
        <a:bodyPr/>
        <a:lstStyle/>
        <a:p>
          <a:endParaRPr lang="en-GB"/>
        </a:p>
      </dgm:t>
    </dgm:pt>
    <dgm:pt modelId="{C6853C55-995C-4C8B-AE2F-097BE875FF8F}" type="sibTrans" cxnId="{836F8DE4-9AF1-42FB-9D4D-58B2ADA0C61B}">
      <dgm:prSet/>
      <dgm:spPr/>
      <dgm:t>
        <a:bodyPr/>
        <a:lstStyle/>
        <a:p>
          <a:endParaRPr lang="en-GB"/>
        </a:p>
      </dgm:t>
    </dgm:pt>
    <dgm:pt modelId="{60D4AE8F-B807-4465-86A0-27DA1CB71D66}" type="pres">
      <dgm:prSet presAssocID="{E7C953AD-261E-4654-B344-9B37316E8D37}" presName="cycle" presStyleCnt="0">
        <dgm:presLayoutVars>
          <dgm:dir/>
          <dgm:resizeHandles val="exact"/>
        </dgm:presLayoutVars>
      </dgm:prSet>
      <dgm:spPr/>
    </dgm:pt>
    <dgm:pt modelId="{C37CB224-5060-4C09-A8A3-80208D1AFC21}" type="pres">
      <dgm:prSet presAssocID="{DB68C344-C0E6-4AF7-9F21-590C9FDCE7E5}" presName="node" presStyleLbl="node1" presStyleIdx="0" presStyleCnt="3" custRadScaleRad="91134" custRadScaleInc="-9182">
        <dgm:presLayoutVars>
          <dgm:bulletEnabled val="1"/>
        </dgm:presLayoutVars>
      </dgm:prSet>
      <dgm:spPr/>
    </dgm:pt>
    <dgm:pt modelId="{1AC5F712-C0EF-4E74-8F73-889AA3041DBA}" type="pres">
      <dgm:prSet presAssocID="{7400A134-60AD-4CFA-9735-80648C305376}" presName="sibTrans" presStyleLbl="sibTrans2D1" presStyleIdx="0" presStyleCnt="3"/>
      <dgm:spPr/>
    </dgm:pt>
    <dgm:pt modelId="{51FF6E74-DADC-42B6-8EDF-5D3E1880B1B7}" type="pres">
      <dgm:prSet presAssocID="{7400A134-60AD-4CFA-9735-80648C305376}" presName="connectorText" presStyleLbl="sibTrans2D1" presStyleIdx="0" presStyleCnt="3"/>
      <dgm:spPr/>
    </dgm:pt>
    <dgm:pt modelId="{629D1CAA-4AB7-4699-B5A8-88579277CE8C}" type="pres">
      <dgm:prSet presAssocID="{DC606893-5B9E-4722-BD7B-62EFE22E1209}" presName="node" presStyleLbl="node1" presStyleIdx="1" presStyleCnt="3">
        <dgm:presLayoutVars>
          <dgm:bulletEnabled val="1"/>
        </dgm:presLayoutVars>
      </dgm:prSet>
      <dgm:spPr/>
    </dgm:pt>
    <dgm:pt modelId="{55CE206B-63DB-4D73-AE34-1D29C86A113D}" type="pres">
      <dgm:prSet presAssocID="{8A7DA586-FB43-4216-B4C9-6F6FDBE94A67}" presName="sibTrans" presStyleLbl="sibTrans2D1" presStyleIdx="1" presStyleCnt="3"/>
      <dgm:spPr/>
    </dgm:pt>
    <dgm:pt modelId="{5B143993-0FE5-459F-B0BB-B93BF5CC96BE}" type="pres">
      <dgm:prSet presAssocID="{8A7DA586-FB43-4216-B4C9-6F6FDBE94A67}" presName="connectorText" presStyleLbl="sibTrans2D1" presStyleIdx="1" presStyleCnt="3"/>
      <dgm:spPr/>
    </dgm:pt>
    <dgm:pt modelId="{92EEC968-1ADD-4B04-9A09-4DDC094E6748}" type="pres">
      <dgm:prSet presAssocID="{064C5F83-EFC1-4594-B49C-5A5BA6C19B22}" presName="node" presStyleLbl="node1" presStyleIdx="2" presStyleCnt="3" custRadScaleRad="103320" custRadScaleInc="-3858">
        <dgm:presLayoutVars>
          <dgm:bulletEnabled val="1"/>
        </dgm:presLayoutVars>
      </dgm:prSet>
      <dgm:spPr/>
    </dgm:pt>
    <dgm:pt modelId="{31AAA7C8-399B-44B3-BAD4-B91C69FFCCFB}" type="pres">
      <dgm:prSet presAssocID="{C6853C55-995C-4C8B-AE2F-097BE875FF8F}" presName="sibTrans" presStyleLbl="sibTrans2D1" presStyleIdx="2" presStyleCnt="3"/>
      <dgm:spPr/>
    </dgm:pt>
    <dgm:pt modelId="{7C800789-B023-41D8-9036-C49C46136721}" type="pres">
      <dgm:prSet presAssocID="{C6853C55-995C-4C8B-AE2F-097BE875FF8F}" presName="connectorText" presStyleLbl="sibTrans2D1" presStyleIdx="2" presStyleCnt="3"/>
      <dgm:spPr/>
    </dgm:pt>
  </dgm:ptLst>
  <dgm:cxnLst>
    <dgm:cxn modelId="{02D79308-82FF-4FBE-849D-4C7FCA6CE382}" type="presOf" srcId="{C6853C55-995C-4C8B-AE2F-097BE875FF8F}" destId="{7C800789-B023-41D8-9036-C49C46136721}" srcOrd="1" destOrd="0" presId="urn:microsoft.com/office/officeart/2005/8/layout/cycle2"/>
    <dgm:cxn modelId="{5425A21D-8669-4B0A-BC0C-EB381F131406}" type="presOf" srcId="{C6853C55-995C-4C8B-AE2F-097BE875FF8F}" destId="{31AAA7C8-399B-44B3-BAD4-B91C69FFCCFB}" srcOrd="0" destOrd="0" presId="urn:microsoft.com/office/officeart/2005/8/layout/cycle2"/>
    <dgm:cxn modelId="{D51F301F-5A0C-48A6-B8E0-A6DD7B7171F8}" type="presOf" srcId="{8A7DA586-FB43-4216-B4C9-6F6FDBE94A67}" destId="{55CE206B-63DB-4D73-AE34-1D29C86A113D}" srcOrd="0" destOrd="0" presId="urn:microsoft.com/office/officeart/2005/8/layout/cycle2"/>
    <dgm:cxn modelId="{3AE87034-25C5-4553-B789-0BD5B5B849FA}" type="presOf" srcId="{E7C953AD-261E-4654-B344-9B37316E8D37}" destId="{60D4AE8F-B807-4465-86A0-27DA1CB71D66}" srcOrd="0" destOrd="0" presId="urn:microsoft.com/office/officeart/2005/8/layout/cycle2"/>
    <dgm:cxn modelId="{872AA946-031D-466F-80F3-4E80466B0DD9}" type="presOf" srcId="{7400A134-60AD-4CFA-9735-80648C305376}" destId="{1AC5F712-C0EF-4E74-8F73-889AA3041DBA}" srcOrd="0" destOrd="0" presId="urn:microsoft.com/office/officeart/2005/8/layout/cycle2"/>
    <dgm:cxn modelId="{2B80FE67-4066-4285-8B18-5CF8204B229A}" type="presOf" srcId="{8A7DA586-FB43-4216-B4C9-6F6FDBE94A67}" destId="{5B143993-0FE5-459F-B0BB-B93BF5CC96BE}" srcOrd="1" destOrd="0" presId="urn:microsoft.com/office/officeart/2005/8/layout/cycle2"/>
    <dgm:cxn modelId="{6DC02E6D-0EC9-4490-A29A-4937FD4E9126}" type="presOf" srcId="{064C5F83-EFC1-4594-B49C-5A5BA6C19B22}" destId="{92EEC968-1ADD-4B04-9A09-4DDC094E6748}" srcOrd="0" destOrd="0" presId="urn:microsoft.com/office/officeart/2005/8/layout/cycle2"/>
    <dgm:cxn modelId="{C091D477-D426-46BC-9268-2E4B3C356A3D}" srcId="{E7C953AD-261E-4654-B344-9B37316E8D37}" destId="{DB68C344-C0E6-4AF7-9F21-590C9FDCE7E5}" srcOrd="0" destOrd="0" parTransId="{D53F6ABB-7459-4E16-85BE-DB9AB4447EFE}" sibTransId="{7400A134-60AD-4CFA-9735-80648C305376}"/>
    <dgm:cxn modelId="{5E45F693-4200-4876-94B1-3811C1C73EFE}" srcId="{E7C953AD-261E-4654-B344-9B37316E8D37}" destId="{DC606893-5B9E-4722-BD7B-62EFE22E1209}" srcOrd="1" destOrd="0" parTransId="{54B2310C-E058-4396-AE80-750D13864E1D}" sibTransId="{8A7DA586-FB43-4216-B4C9-6F6FDBE94A67}"/>
    <dgm:cxn modelId="{D321EFBA-D153-4E5E-A577-ECA0258E1C34}" type="presOf" srcId="{7400A134-60AD-4CFA-9735-80648C305376}" destId="{51FF6E74-DADC-42B6-8EDF-5D3E1880B1B7}" srcOrd="1" destOrd="0" presId="urn:microsoft.com/office/officeart/2005/8/layout/cycle2"/>
    <dgm:cxn modelId="{836F8DE4-9AF1-42FB-9D4D-58B2ADA0C61B}" srcId="{E7C953AD-261E-4654-B344-9B37316E8D37}" destId="{064C5F83-EFC1-4594-B49C-5A5BA6C19B22}" srcOrd="2" destOrd="0" parTransId="{DB95E15E-3C1D-4793-8D65-67C39517EE66}" sibTransId="{C6853C55-995C-4C8B-AE2F-097BE875FF8F}"/>
    <dgm:cxn modelId="{05FD24F1-69E6-4B35-982B-28E0C1E1E26F}" type="presOf" srcId="{DC606893-5B9E-4722-BD7B-62EFE22E1209}" destId="{629D1CAA-4AB7-4699-B5A8-88579277CE8C}" srcOrd="0" destOrd="0" presId="urn:microsoft.com/office/officeart/2005/8/layout/cycle2"/>
    <dgm:cxn modelId="{AE2E08FF-3716-445E-9201-195E11F6B803}" type="presOf" srcId="{DB68C344-C0E6-4AF7-9F21-590C9FDCE7E5}" destId="{C37CB224-5060-4C09-A8A3-80208D1AFC21}" srcOrd="0" destOrd="0" presId="urn:microsoft.com/office/officeart/2005/8/layout/cycle2"/>
    <dgm:cxn modelId="{BE601CE4-270A-4FE3-8CB3-B8CEEB2A5F7F}" type="presParOf" srcId="{60D4AE8F-B807-4465-86A0-27DA1CB71D66}" destId="{C37CB224-5060-4C09-A8A3-80208D1AFC21}" srcOrd="0" destOrd="0" presId="urn:microsoft.com/office/officeart/2005/8/layout/cycle2"/>
    <dgm:cxn modelId="{F713FCA7-28EE-416D-8C3C-8A61221813B6}" type="presParOf" srcId="{60D4AE8F-B807-4465-86A0-27DA1CB71D66}" destId="{1AC5F712-C0EF-4E74-8F73-889AA3041DBA}" srcOrd="1" destOrd="0" presId="urn:microsoft.com/office/officeart/2005/8/layout/cycle2"/>
    <dgm:cxn modelId="{81394883-731B-4287-A61A-F0D1DA29ED58}" type="presParOf" srcId="{1AC5F712-C0EF-4E74-8F73-889AA3041DBA}" destId="{51FF6E74-DADC-42B6-8EDF-5D3E1880B1B7}" srcOrd="0" destOrd="0" presId="urn:microsoft.com/office/officeart/2005/8/layout/cycle2"/>
    <dgm:cxn modelId="{E81E9281-5600-44D1-A912-AAF4A17754F6}" type="presParOf" srcId="{60D4AE8F-B807-4465-86A0-27DA1CB71D66}" destId="{629D1CAA-4AB7-4699-B5A8-88579277CE8C}" srcOrd="2" destOrd="0" presId="urn:microsoft.com/office/officeart/2005/8/layout/cycle2"/>
    <dgm:cxn modelId="{A3994F8A-1534-443B-9454-DE607F78C3C0}" type="presParOf" srcId="{60D4AE8F-B807-4465-86A0-27DA1CB71D66}" destId="{55CE206B-63DB-4D73-AE34-1D29C86A113D}" srcOrd="3" destOrd="0" presId="urn:microsoft.com/office/officeart/2005/8/layout/cycle2"/>
    <dgm:cxn modelId="{2C5F10C1-B966-44B8-8FEA-5AB4649FA24E}" type="presParOf" srcId="{55CE206B-63DB-4D73-AE34-1D29C86A113D}" destId="{5B143993-0FE5-459F-B0BB-B93BF5CC96BE}" srcOrd="0" destOrd="0" presId="urn:microsoft.com/office/officeart/2005/8/layout/cycle2"/>
    <dgm:cxn modelId="{46E7696A-7C76-43D4-88D8-FF4D66750C04}" type="presParOf" srcId="{60D4AE8F-B807-4465-86A0-27DA1CB71D66}" destId="{92EEC968-1ADD-4B04-9A09-4DDC094E6748}" srcOrd="4" destOrd="0" presId="urn:microsoft.com/office/officeart/2005/8/layout/cycle2"/>
    <dgm:cxn modelId="{85CCD1EF-B800-44C9-927B-8750B759D18D}" type="presParOf" srcId="{60D4AE8F-B807-4465-86A0-27DA1CB71D66}" destId="{31AAA7C8-399B-44B3-BAD4-B91C69FFCCFB}" srcOrd="5" destOrd="0" presId="urn:microsoft.com/office/officeart/2005/8/layout/cycle2"/>
    <dgm:cxn modelId="{1E9101B8-552B-43B3-88DA-818FB8BDE48F}" type="presParOf" srcId="{31AAA7C8-399B-44B3-BAD4-B91C69FFCCFB}" destId="{7C800789-B023-41D8-9036-C49C4613672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CB224-5060-4C09-A8A3-80208D1AFC21}">
      <dsp:nvSpPr>
        <dsp:cNvPr id="0" name=""/>
        <dsp:cNvSpPr/>
      </dsp:nvSpPr>
      <dsp:spPr>
        <a:xfrm>
          <a:off x="1206900" y="116007"/>
          <a:ext cx="1436095" cy="14360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Inclusive Teaching approach</a:t>
          </a:r>
        </a:p>
      </dsp:txBody>
      <dsp:txXfrm>
        <a:off x="1417211" y="326318"/>
        <a:ext cx="1015473" cy="1015473"/>
      </dsp:txXfrm>
    </dsp:sp>
    <dsp:sp modelId="{1AC5F712-C0EF-4E74-8F73-889AA3041DBA}">
      <dsp:nvSpPr>
        <dsp:cNvPr id="0" name=""/>
        <dsp:cNvSpPr/>
      </dsp:nvSpPr>
      <dsp:spPr>
        <a:xfrm rot="3352626">
          <a:off x="2332572" y="1459941"/>
          <a:ext cx="361430" cy="4846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2356374" y="1511996"/>
        <a:ext cx="253001" cy="290810"/>
      </dsp:txXfrm>
    </dsp:sp>
    <dsp:sp modelId="{629D1CAA-4AB7-4699-B5A8-88579277CE8C}">
      <dsp:nvSpPr>
        <dsp:cNvPr id="0" name=""/>
        <dsp:cNvSpPr/>
      </dsp:nvSpPr>
      <dsp:spPr>
        <a:xfrm>
          <a:off x="2395057" y="1869397"/>
          <a:ext cx="1436095" cy="14360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Equipment</a:t>
          </a:r>
        </a:p>
      </dsp:txBody>
      <dsp:txXfrm>
        <a:off x="2605368" y="2079708"/>
        <a:ext cx="1015473" cy="1015473"/>
      </dsp:txXfrm>
    </dsp:sp>
    <dsp:sp modelId="{55CE206B-63DB-4D73-AE34-1D29C86A113D}">
      <dsp:nvSpPr>
        <dsp:cNvPr id="0" name=""/>
        <dsp:cNvSpPr/>
      </dsp:nvSpPr>
      <dsp:spPr>
        <a:xfrm rot="10799549">
          <a:off x="1846741" y="2345245"/>
          <a:ext cx="387476" cy="4846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1962984" y="2442173"/>
        <a:ext cx="271233" cy="290810"/>
      </dsp:txXfrm>
    </dsp:sp>
    <dsp:sp modelId="{92EEC968-1ADD-4B04-9A09-4DDC094E6748}">
      <dsp:nvSpPr>
        <dsp:cNvPr id="0" name=""/>
        <dsp:cNvSpPr/>
      </dsp:nvSpPr>
      <dsp:spPr>
        <a:xfrm>
          <a:off x="227873" y="1869682"/>
          <a:ext cx="1436095" cy="14360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1:1 support</a:t>
          </a:r>
        </a:p>
      </dsp:txBody>
      <dsp:txXfrm>
        <a:off x="438184" y="2079993"/>
        <a:ext cx="1015473" cy="1015473"/>
      </dsp:txXfrm>
    </dsp:sp>
    <dsp:sp modelId="{31AAA7C8-399B-44B3-BAD4-B91C69FFCCFB}">
      <dsp:nvSpPr>
        <dsp:cNvPr id="0" name=""/>
        <dsp:cNvSpPr/>
      </dsp:nvSpPr>
      <dsp:spPr>
        <a:xfrm rot="17950402">
          <a:off x="1279575" y="1476047"/>
          <a:ext cx="303347" cy="4846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1302897" y="1612713"/>
        <a:ext cx="212343" cy="290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771A5-381C-457F-AAF8-B8BD6C1AA619}" type="datetimeFigureOut">
              <a:rPr lang="en-GB" smtClean="0"/>
              <a:t>01/Dec/2020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A83BF-0199-4DE9-8D87-8C52D9B77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73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A1B55-F107-45F9-845E-206F263D689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984" y="4606280"/>
            <a:ext cx="7772400" cy="866527"/>
          </a:xfrm>
        </p:spPr>
        <p:txBody>
          <a:bodyPr>
            <a:normAutofit/>
          </a:bodyPr>
          <a:lstStyle>
            <a:lvl1pPr>
              <a:defRPr sz="4500">
                <a:solidFill>
                  <a:srgbClr val="008588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984" y="5614392"/>
            <a:ext cx="6400800" cy="694928"/>
          </a:xfrm>
        </p:spPr>
        <p:txBody>
          <a:bodyPr/>
          <a:lstStyle>
            <a:lvl1pPr marL="0" indent="0" algn="l">
              <a:buNone/>
              <a:defRPr>
                <a:solidFill>
                  <a:srgbClr val="003D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26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49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859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184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184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879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879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394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21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210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61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313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646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3568" y="6356350"/>
            <a:ext cx="1152128" cy="365125"/>
          </a:xfrm>
          <a:prstGeom prst="rect">
            <a:avLst/>
          </a:prstGeom>
        </p:spPr>
        <p:txBody>
          <a:bodyPr/>
          <a:lstStyle/>
          <a:p>
            <a:fld id="{CBEAAB05-D79D-47D1-B06E-D03453F0C995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27784" y="631998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3C96-C40A-4959-99B6-FFA663E0D7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343399"/>
      </p:ext>
    </p:extLst>
  </p:cSld>
  <p:clrMapOvr>
    <a:masterClrMapping/>
  </p:clrMapOvr>
  <p:transition spd="med"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09120"/>
            <a:ext cx="8229600" cy="1143000"/>
          </a:xfrm>
        </p:spPr>
        <p:txBody>
          <a:bodyPr/>
          <a:lstStyle>
            <a:lvl1pPr>
              <a:defRPr>
                <a:solidFill>
                  <a:srgbClr val="0085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414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09120"/>
            <a:ext cx="8229600" cy="1143000"/>
          </a:xfrm>
        </p:spPr>
        <p:txBody>
          <a:bodyPr/>
          <a:lstStyle>
            <a:lvl1pPr>
              <a:defRPr>
                <a:solidFill>
                  <a:srgbClr val="0085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61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62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62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62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6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500">
                <a:solidFill>
                  <a:srgbClr val="00858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D50"/>
                </a:solidFill>
              </a:defRPr>
            </a:lvl1pPr>
            <a:lvl2pPr>
              <a:defRPr>
                <a:solidFill>
                  <a:srgbClr val="003D50"/>
                </a:solidFill>
              </a:defRPr>
            </a:lvl2pPr>
            <a:lvl3pPr>
              <a:defRPr>
                <a:solidFill>
                  <a:srgbClr val="003D50"/>
                </a:solidFill>
              </a:defRPr>
            </a:lvl3pPr>
            <a:lvl4pPr>
              <a:defRPr>
                <a:solidFill>
                  <a:srgbClr val="003D50"/>
                </a:solidFill>
              </a:defRPr>
            </a:lvl4pPr>
            <a:lvl5pPr>
              <a:defRPr>
                <a:solidFill>
                  <a:srgbClr val="003D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920C-E23F-42D4-A4F6-23BAF922F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62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6456" y="-27384"/>
            <a:ext cx="477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D0920C-E23F-42D4-A4F6-23BAF922F8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90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6" r:id="rId3"/>
    <p:sldLayoutId id="2147483667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4" r:id="rId19"/>
    <p:sldLayoutId id="2147483655" r:id="rId20"/>
    <p:sldLayoutId id="2147483679" r:id="rId2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500" kern="1200">
          <a:solidFill>
            <a:srgbClr val="00858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3D5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3D5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D5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D5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3D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jpeg"/><Relationship Id="rId5" Type="http://schemas.openxmlformats.org/officeDocument/2006/relationships/hyperlink" Target="mailto:disability@marjon.ac.uk" TargetMode="External"/><Relationship Id="rId4" Type="http://schemas.openxmlformats.org/officeDocument/2006/relationships/hyperlink" Target="https://www.youtube.com/watch?v=71_L-ZdU0C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kgriffiths@marjon.ac.uk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hyperlink" Target="mailto:hsunderland@marjon.ac.uk" TargetMode="External"/><Relationship Id="rId5" Type="http://schemas.openxmlformats.org/officeDocument/2006/relationships/hyperlink" Target="mailto:disability@marjon.ac.uk" TargetMode="External"/><Relationship Id="rId4" Type="http://schemas.openxmlformats.org/officeDocument/2006/relationships/hyperlink" Target="mailto:studentsupport@marjon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827584" y="1040427"/>
            <a:ext cx="7772400" cy="982959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/>
              <a:t>Support for Dyslexia</a:t>
            </a:r>
            <a:br>
              <a:rPr lang="en-GB" sz="2800" b="1" dirty="0"/>
            </a:br>
            <a:r>
              <a:rPr lang="en-GB" sz="2800" b="1" dirty="0"/>
              <a:t>and other Specific Learning Difficulties (</a:t>
            </a:r>
            <a:r>
              <a:rPr lang="en-GB" sz="2800" b="1" dirty="0" err="1"/>
              <a:t>SpLDs</a:t>
            </a:r>
            <a:r>
              <a:rPr lang="en-GB" sz="2800" b="1" dirty="0"/>
              <a:t>)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79511" y="4343135"/>
            <a:ext cx="4805787" cy="98296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GB" sz="2400" dirty="0"/>
              <a:t>Karen Griffiths</a:t>
            </a:r>
          </a:p>
          <a:p>
            <a:pPr algn="ctr"/>
            <a:r>
              <a:rPr lang="en-GB" sz="2400" dirty="0"/>
              <a:t>Specialist Study Skills Tutor</a:t>
            </a:r>
          </a:p>
        </p:txBody>
      </p:sp>
      <p:sp>
        <p:nvSpPr>
          <p:cNvPr id="8" name="Subtitle 11">
            <a:extLst>
              <a:ext uri="{FF2B5EF4-FFF2-40B4-BE49-F238E27FC236}">
                <a16:creationId xmlns:a16="http://schemas.microsoft.com/office/drawing/2014/main" id="{22F239E5-C271-4414-AA63-2D8805AD643F}"/>
              </a:ext>
            </a:extLst>
          </p:cNvPr>
          <p:cNvSpPr txBox="1">
            <a:spLocks/>
          </p:cNvSpPr>
          <p:nvPr/>
        </p:nvSpPr>
        <p:spPr>
          <a:xfrm>
            <a:off x="4713784" y="4343135"/>
            <a:ext cx="3744416" cy="6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003D5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/>
              <a:t>Heather Sunderland</a:t>
            </a:r>
          </a:p>
          <a:p>
            <a:pPr algn="ctr"/>
            <a:r>
              <a:rPr lang="en-GB" sz="2400" dirty="0"/>
              <a:t>Specialist Study Skills Tutor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0AC2-AB44-4A62-970D-434F026C46E8}"/>
              </a:ext>
            </a:extLst>
          </p:cNvPr>
          <p:cNvSpPr txBox="1"/>
          <p:nvPr/>
        </p:nvSpPr>
        <p:spPr>
          <a:xfrm>
            <a:off x="2627784" y="6275245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8588"/>
                </a:solidFill>
              </a:rPr>
              <a:t>Student Support &amp;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4722F-1176-4106-8BD0-A0508EAAB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262579"/>
            <a:ext cx="1160709" cy="1412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731E3-C89D-4EC5-8B93-CC1EA6E269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19" y="5263584"/>
            <a:ext cx="1108251" cy="1411772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8"/>
    </mc:Choice>
    <mc:Fallback xmlns="">
      <p:transition spd="slow" advTm="1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b="1" dirty="0">
                <a:latin typeface="+mj-lt"/>
              </a:rPr>
              <a:t>Disability &amp; Inclusion Advice Service (DIAS)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25198" y="1632415"/>
            <a:ext cx="5754919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 defTabSz="936000">
              <a:buFont typeface="Arial" pitchFamily="34" charset="0"/>
              <a:buChar char="•"/>
            </a:pPr>
            <a:r>
              <a:rPr lang="en-GB" sz="2400" dirty="0"/>
              <a:t>Advice on eligibility for support, how to make a funding body application for ‘DSA’ – Disabled Students’ Allowances</a:t>
            </a:r>
          </a:p>
          <a:p>
            <a:pPr marL="360363" indent="-360363" defTabSz="936000">
              <a:buFont typeface="Arial" pitchFamily="34" charset="0"/>
              <a:buChar char="•"/>
            </a:pPr>
            <a:r>
              <a:rPr lang="en-GB" sz="2400" dirty="0"/>
              <a:t>For further information on how the DSA works, go to -</a:t>
            </a:r>
          </a:p>
          <a:p>
            <a:pPr marL="0" indent="0" defTabSz="936000">
              <a:buNone/>
            </a:pPr>
            <a:r>
              <a:rPr lang="en-GB" sz="2400" dirty="0">
                <a:hlinkClick r:id="rId4"/>
              </a:rPr>
              <a:t>https://www.youtube.com/watch?v=71_L-ZdU0CU</a:t>
            </a:r>
            <a:r>
              <a:rPr lang="en-GB" sz="2400" dirty="0"/>
              <a:t> </a:t>
            </a:r>
          </a:p>
          <a:p>
            <a:pPr defTabSz="936000"/>
            <a:r>
              <a:rPr lang="en-GB" sz="2400" dirty="0"/>
              <a:t>Our Disability Advisers, Anne and Nikki, are available to answer any student queries.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3768" y="5434499"/>
            <a:ext cx="4248472" cy="646331"/>
          </a:xfrm>
          <a:prstGeom prst="rect">
            <a:avLst/>
          </a:prstGeom>
          <a:noFill/>
          <a:ln>
            <a:solidFill>
              <a:srgbClr val="0085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E-mail: </a:t>
            </a:r>
            <a:r>
              <a:rPr lang="en-GB" b="1" dirty="0">
                <a:hlinkClick r:id="rId5"/>
              </a:rPr>
              <a:t>disability@marjon.ac.uk</a:t>
            </a:r>
            <a:r>
              <a:rPr lang="en-GB" b="1" dirty="0"/>
              <a:t>  </a:t>
            </a:r>
          </a:p>
          <a:p>
            <a:pPr algn="ctr"/>
            <a:endParaRPr lang="en-GB" b="1" dirty="0"/>
          </a:p>
        </p:txBody>
      </p:sp>
      <p:pic>
        <p:nvPicPr>
          <p:cNvPr id="5" name="Picture 4" descr="CIMG2596.JPG">
            <a:extLst>
              <a:ext uri="{FF2B5EF4-FFF2-40B4-BE49-F238E27FC236}">
                <a16:creationId xmlns:a16="http://schemas.microsoft.com/office/drawing/2014/main" id="{831E1991-0ABA-4DC6-B4A4-2A3638C111C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1737796"/>
            <a:ext cx="1814554" cy="1355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4A7C3A-37A0-4718-B24D-AB628031E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173268"/>
            <a:ext cx="1823861" cy="1218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2593C6-22ED-4741-91B6-B88B9AE8961A}"/>
              </a:ext>
            </a:extLst>
          </p:cNvPr>
          <p:cNvSpPr txBox="1"/>
          <p:nvPr/>
        </p:nvSpPr>
        <p:spPr>
          <a:xfrm>
            <a:off x="6611794" y="4556947"/>
            <a:ext cx="2075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Anne and Nikki, Disability Advisers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76"/>
    </mc:Choice>
    <mc:Fallback xmlns="">
      <p:transition spd="slow" advTm="41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11559" y="260648"/>
            <a:ext cx="8424937" cy="11387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GB" sz="4000" b="1" dirty="0">
                <a:solidFill>
                  <a:srgbClr val="008588"/>
                </a:solidFill>
                <a:latin typeface="+mj-lt"/>
                <a:cs typeface="Arial" pitchFamily="34" charset="0"/>
              </a:rPr>
              <a:t>Support Available</a:t>
            </a:r>
          </a:p>
          <a:p>
            <a:pPr algn="ctr"/>
            <a:r>
              <a:rPr lang="en-GB" sz="2800" b="1" dirty="0">
                <a:solidFill>
                  <a:srgbClr val="003D50"/>
                </a:solidFill>
                <a:latin typeface="+mj-lt"/>
                <a:cs typeface="Arial" pitchFamily="34" charset="0"/>
              </a:rPr>
              <a:t>for Plymouth </a:t>
            </a:r>
            <a:r>
              <a:rPr lang="en-GB" sz="2800" b="1" dirty="0" err="1">
                <a:solidFill>
                  <a:srgbClr val="003D50"/>
                </a:solidFill>
                <a:latin typeface="+mj-lt"/>
                <a:cs typeface="Arial" pitchFamily="34" charset="0"/>
              </a:rPr>
              <a:t>Marjon</a:t>
            </a:r>
            <a:r>
              <a:rPr lang="en-GB" sz="2800" b="1" dirty="0">
                <a:solidFill>
                  <a:srgbClr val="003D50"/>
                </a:solidFill>
                <a:latin typeface="+mj-lt"/>
                <a:cs typeface="Arial" pitchFamily="34" charset="0"/>
              </a:rPr>
              <a:t> University students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90175665"/>
              </p:ext>
            </p:extLst>
          </p:nvPr>
        </p:nvGraphicFramePr>
        <p:xfrm>
          <a:off x="5076056" y="1995430"/>
          <a:ext cx="4067944" cy="3305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1559" y="1995430"/>
            <a:ext cx="4680521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400" dirty="0">
                <a:solidFill>
                  <a:srgbClr val="003D50"/>
                </a:solidFill>
                <a:ea typeface="+mn-lt"/>
                <a:cs typeface="+mn-lt"/>
              </a:rPr>
              <a:t>Plymouth </a:t>
            </a:r>
            <a:r>
              <a:rPr lang="en-GB" sz="2400" dirty="0" err="1">
                <a:solidFill>
                  <a:srgbClr val="003D50"/>
                </a:solidFill>
                <a:ea typeface="+mn-lt"/>
                <a:cs typeface="+mn-lt"/>
              </a:rPr>
              <a:t>Marjon</a:t>
            </a:r>
            <a:r>
              <a:rPr lang="en-GB" sz="2400" dirty="0">
                <a:solidFill>
                  <a:srgbClr val="003D50"/>
                </a:solidFill>
                <a:ea typeface="+mn-lt"/>
                <a:cs typeface="+mn-lt"/>
              </a:rPr>
              <a:t> University is fully committed to an inclusive teaching approach across all areas of learning.</a:t>
            </a:r>
          </a:p>
          <a:p>
            <a:pPr marL="342900" indent="-342900">
              <a:buFontTx/>
              <a:buChar char="-"/>
            </a:pPr>
            <a:endParaRPr lang="en-GB" sz="2400" dirty="0">
              <a:solidFill>
                <a:srgbClr val="003D50"/>
              </a:solidFill>
              <a:ea typeface="+mn-lt"/>
              <a:cs typeface="+mn-lt"/>
            </a:endParaRPr>
          </a:p>
          <a:p>
            <a:r>
              <a:rPr lang="en-GB" sz="2400" dirty="0">
                <a:solidFill>
                  <a:srgbClr val="003D50"/>
                </a:solidFill>
                <a:ea typeface="+mn-lt"/>
                <a:cs typeface="+mn-lt"/>
              </a:rPr>
              <a:t>The DSA funds:-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D50"/>
                </a:solidFill>
                <a:ea typeface="+mn-lt"/>
                <a:cs typeface="+mn-lt"/>
              </a:rPr>
              <a:t>1:1 specialist study skills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50"/>
                </a:solidFill>
                <a:ea typeface="+mn-lt"/>
                <a:cs typeface="+mn-lt"/>
              </a:rPr>
              <a:t>specialist equipment, software and training.</a:t>
            </a:r>
            <a:endParaRPr lang="en-GB" sz="2400" dirty="0">
              <a:solidFill>
                <a:srgbClr val="003D50"/>
              </a:solidFill>
              <a:ea typeface="+mn-lt"/>
              <a:cs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05993"/>
      </p:ext>
    </p:extLst>
  </p:cSld>
  <p:clrMapOvr>
    <a:masterClrMapping/>
  </p:clrMapOvr>
  <p:transition spd="med" advClick="0" advTm="23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>
                <a:latin typeface="+mj-lt"/>
              </a:rPr>
              <a:t>First steps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479122" y="1517330"/>
            <a:ext cx="4978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dirty="0"/>
              <a:t>For enrolled students the university  offers in-house Dyslexia screening which involves:</a:t>
            </a:r>
          </a:p>
          <a:p>
            <a:r>
              <a:rPr lang="en-GB" sz="2400" dirty="0"/>
              <a:t> an informal discussion</a:t>
            </a:r>
          </a:p>
          <a:p>
            <a:r>
              <a:rPr lang="en-GB" sz="2400" dirty="0"/>
              <a:t> previous learning needs</a:t>
            </a:r>
          </a:p>
          <a:p>
            <a:r>
              <a:rPr lang="en-GB" sz="2400" dirty="0"/>
              <a:t> how we can best support your learning needs at universit</a:t>
            </a:r>
            <a:r>
              <a:rPr lang="en-GB" sz="2400" b="1" dirty="0"/>
              <a:t>y.</a:t>
            </a:r>
          </a:p>
          <a:p>
            <a:pPr marL="0" indent="0">
              <a:buNone/>
            </a:pPr>
            <a:endParaRPr lang="en-GB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70621"/>
            <a:ext cx="2426753" cy="3647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8"/>
    </mc:Choice>
    <mc:Fallback xmlns="">
      <p:transition spd="slow" advTm="3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>
                <a:latin typeface="+mj-lt"/>
              </a:rPr>
              <a:t>Next steps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479122" y="1417638"/>
            <a:ext cx="4956974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screening may highlight that a diagnostic assessment is required (we’ll signpost you).</a:t>
            </a:r>
          </a:p>
          <a:p>
            <a:r>
              <a:rPr lang="en-GB" sz="2400" dirty="0"/>
              <a:t>If a student requires an Educational Psychologist assessment, then they are requested to pay a contribution towards the cost of the assessment. </a:t>
            </a:r>
          </a:p>
          <a:p>
            <a:r>
              <a:rPr lang="en-GB" sz="2400" dirty="0"/>
              <a:t>If the Educational Psychologist’s assessment indicates Dyslexia (or another </a:t>
            </a:r>
            <a:r>
              <a:rPr lang="en-GB" sz="2400" dirty="0" err="1"/>
              <a:t>SpLD</a:t>
            </a:r>
            <a:r>
              <a:rPr lang="en-GB" sz="2400" dirty="0"/>
              <a:t>) then their report will include recommendations.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70621"/>
            <a:ext cx="2426753" cy="3647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2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60"/>
    </mc:Choice>
    <mc:Fallback xmlns="">
      <p:transition spd="slow" advTm="39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>
                <a:latin typeface="+mj-lt"/>
              </a:rPr>
              <a:t>Specialist Study Skills Tutoring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462673" y="1556792"/>
            <a:ext cx="77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Fully qualified and experienced tutors – with professional memberships and continuous annual training .</a:t>
            </a:r>
          </a:p>
          <a:p>
            <a:r>
              <a:rPr lang="en-GB" sz="2400" dirty="0"/>
              <a:t>A regular one to one, online study skills session focussed on strategies to improve your study skills.</a:t>
            </a:r>
          </a:p>
          <a:p>
            <a:pPr marL="268288" indent="-268288">
              <a:buFont typeface="Arial" pitchFamily="34" charset="0"/>
              <a:buChar char="•"/>
            </a:pPr>
            <a:r>
              <a:rPr lang="en-GB" sz="2400" dirty="0"/>
              <a:t>These strategies may include planning, organising, managing and reviewing your work.</a:t>
            </a:r>
          </a:p>
          <a:p>
            <a:pPr marL="268288" indent="-268288">
              <a:buFont typeface="Arial" pitchFamily="34" charset="0"/>
              <a:buChar char="•"/>
            </a:pPr>
            <a:r>
              <a:rPr lang="en-GB" sz="2400" dirty="0"/>
              <a:t>Breaking down assignment tasks.</a:t>
            </a:r>
          </a:p>
          <a:p>
            <a:pPr marL="268288" indent="-268288">
              <a:buFont typeface="Arial" pitchFamily="34" charset="0"/>
              <a:buChar char="•"/>
            </a:pPr>
            <a:r>
              <a:rPr lang="en-GB" sz="2400" dirty="0"/>
              <a:t>Using feedback to improve future work.</a:t>
            </a:r>
          </a:p>
          <a:p>
            <a:pPr marL="0" indent="0">
              <a:buNone/>
            </a:pPr>
            <a:endParaRPr lang="en-GB" sz="2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6D55A3-6C5C-4AD7-985F-40358F14E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21088"/>
            <a:ext cx="2476975" cy="177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28"/>
    </mc:Choice>
    <mc:Fallback xmlns="">
      <p:transition spd="slow" advTm="58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5F8A-4C56-4471-B219-E663C38EC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in touch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17B6A-BE3D-4F66-9846-1FA3CED2E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Please feel free to contact one of the team for more information on Dyslexia or any other </a:t>
            </a:r>
            <a:r>
              <a:rPr lang="en-GB" sz="2400" dirty="0" err="1"/>
              <a:t>SpLD</a:t>
            </a:r>
            <a:r>
              <a:rPr lang="en-GB" sz="2400" dirty="0"/>
              <a:t>.</a:t>
            </a:r>
          </a:p>
          <a:p>
            <a:r>
              <a:rPr lang="en-GB" sz="2400" dirty="0"/>
              <a:t>Our contact details are:</a:t>
            </a:r>
          </a:p>
          <a:p>
            <a:r>
              <a:rPr lang="en-GB" sz="2400" dirty="0"/>
              <a:t>Student Support &amp; Wellbeing – </a:t>
            </a:r>
            <a:r>
              <a:rPr lang="en-GB" sz="2400" dirty="0">
                <a:hlinkClick r:id="rId4"/>
              </a:rPr>
              <a:t>studentsupport@marjon.ac.uk</a:t>
            </a:r>
            <a:endParaRPr lang="en-GB" sz="2400" dirty="0"/>
          </a:p>
          <a:p>
            <a:r>
              <a:rPr lang="en-GB" sz="2400" dirty="0"/>
              <a:t>DIAS – </a:t>
            </a:r>
            <a:r>
              <a:rPr lang="en-GB" sz="2400" dirty="0">
                <a:hlinkClick r:id="rId5"/>
              </a:rPr>
              <a:t>disability@marjon.ac.uk</a:t>
            </a:r>
            <a:endParaRPr lang="en-GB" sz="2400" dirty="0"/>
          </a:p>
          <a:p>
            <a:r>
              <a:rPr lang="en-GB" sz="2400" dirty="0"/>
              <a:t>Heather Sunderland – </a:t>
            </a:r>
            <a:r>
              <a:rPr lang="en-GB" sz="2400" dirty="0">
                <a:hlinkClick r:id="rId6"/>
              </a:rPr>
              <a:t>hsunderland@marjon.ac.uk</a:t>
            </a:r>
            <a:endParaRPr lang="en-GB" sz="2400" dirty="0"/>
          </a:p>
          <a:p>
            <a:r>
              <a:rPr lang="en-GB" sz="2400" dirty="0"/>
              <a:t>Karen Griffiths – </a:t>
            </a:r>
            <a:r>
              <a:rPr lang="en-GB" sz="2400" dirty="0">
                <a:hlinkClick r:id="rId7"/>
              </a:rPr>
              <a:t>kgriffiths@marjon.ac.uk</a:t>
            </a:r>
            <a:endParaRPr lang="en-GB" sz="2400" dirty="0"/>
          </a:p>
          <a:p>
            <a:endParaRPr lang="en-GB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13"/>
    </mc:Choice>
    <mc:Fallback xmlns="">
      <p:transition spd="slow" advTm="4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84F0B5140758439757F092ADCB5489" ma:contentTypeVersion="7" ma:contentTypeDescription="Create a new document." ma:contentTypeScope="" ma:versionID="864b1fb87a6a4db45859da01f9e0cb0a">
  <xsd:schema xmlns:xsd="http://www.w3.org/2001/XMLSchema" xmlns:xs="http://www.w3.org/2001/XMLSchema" xmlns:p="http://schemas.microsoft.com/office/2006/metadata/properties" xmlns:ns3="e431be5d-9a4c-44cb-b8cc-2d79d88c2f31" xmlns:ns4="57a9a2c5-7e49-4d13-8368-80f21c575a8c" targetNamespace="http://schemas.microsoft.com/office/2006/metadata/properties" ma:root="true" ma:fieldsID="239d6d44664901185df99aa3a6e8fefc" ns3:_="" ns4:_="">
    <xsd:import namespace="e431be5d-9a4c-44cb-b8cc-2d79d88c2f31"/>
    <xsd:import namespace="57a9a2c5-7e49-4d13-8368-80f21c575a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1be5d-9a4c-44cb-b8cc-2d79d88c2f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9a2c5-7e49-4d13-8368-80f21c575a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561829-304A-4BF2-9FF6-2C75F94BFD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AD93C3-6E70-48D6-A8A7-206B2489D85D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e431be5d-9a4c-44cb-b8cc-2d79d88c2f31"/>
    <ds:schemaRef ds:uri="57a9a2c5-7e49-4d13-8368-80f21c575a8c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6C5CB4F-B343-40CA-9ADF-BD27FC2D74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1be5d-9a4c-44cb-b8cc-2d79d88c2f31"/>
    <ds:schemaRef ds:uri="57a9a2c5-7e49-4d13-8368-80f21c575a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337</Words>
  <Application>Microsoft Office PowerPoint</Application>
  <PresentationFormat>On-screen Show (4:3)</PresentationFormat>
  <Paragraphs>47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Support for Dyslexia and other Specific Learning Difficulties (SpLDs)</vt:lpstr>
      <vt:lpstr>Disability &amp; Inclusion Advice Service (DIAS)</vt:lpstr>
      <vt:lpstr>PowerPoint Presentation</vt:lpstr>
      <vt:lpstr>First steps</vt:lpstr>
      <vt:lpstr>Next steps</vt:lpstr>
      <vt:lpstr>Specialist Study Skills Tutoring</vt:lpstr>
      <vt:lpstr>Getting in touch</vt:lpstr>
    </vt:vector>
  </TitlesOfParts>
  <Company>Marjon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Laura Bell</cp:lastModifiedBy>
  <cp:revision>204</cp:revision>
  <dcterms:created xsi:type="dcterms:W3CDTF">2016-01-26T15:14:01Z</dcterms:created>
  <dcterms:modified xsi:type="dcterms:W3CDTF">2020-12-01T09:56:02Z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0x0101007084F0B5140758439757F092ADCB5489</vt:lpwstr>
  </property>
</Properties>
</file>